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7" r:id="rId3"/>
    <p:sldId id="257" r:id="rId4"/>
    <p:sldId id="258" r:id="rId5"/>
    <p:sldId id="259" r:id="rId6"/>
    <p:sldId id="265" r:id="rId7"/>
    <p:sldId id="260" r:id="rId8"/>
    <p:sldId id="261" r:id="rId9"/>
    <p:sldId id="262" r:id="rId10"/>
    <p:sldId id="263" r:id="rId11"/>
    <p:sldId id="264" r:id="rId12"/>
    <p:sldId id="266"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4660"/>
  </p:normalViewPr>
  <p:slideViewPr>
    <p:cSldViewPr snapToGrid="0">
      <p:cViewPr varScale="1">
        <p:scale>
          <a:sx n="68" d="100"/>
          <a:sy n="68"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18525C-6B70-4616-9820-2CF82FFE2A79}" type="datetimeFigureOut">
              <a:rPr lang="en-GB" smtClean="0"/>
              <a:t>25/07/2017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F6EEE3-AD53-41D3-B2BB-47C489C7D13C}" type="slidenum">
              <a:rPr lang="en-GB" smtClean="0"/>
              <a:t>‹#›</a:t>
            </a:fld>
            <a:endParaRPr lang="en-GB"/>
          </a:p>
        </p:txBody>
      </p:sp>
    </p:spTree>
    <p:extLst>
      <p:ext uri="{BB962C8B-B14F-4D97-AF65-F5344CB8AC3E}">
        <p14:creationId xmlns:p14="http://schemas.microsoft.com/office/powerpoint/2010/main" val="657886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lesson should take 1.5</a:t>
            </a:r>
            <a:r>
              <a:rPr lang="en-GB" baseline="0" dirty="0"/>
              <a:t> -</a:t>
            </a:r>
            <a:r>
              <a:rPr lang="en-GB" dirty="0"/>
              <a:t> 2 hours: 1/ speaking (10</a:t>
            </a:r>
            <a:r>
              <a:rPr lang="en-GB" baseline="0" dirty="0"/>
              <a:t> – 20 mins)  2/ time &amp; history phrases (10 – 20 mins)  3/ reading (20 – 30 mins)  4/ grammar (20 – 40 mins)  5/ speaking (10 – 20 mins)</a:t>
            </a:r>
            <a:endParaRPr lang="en-GB" dirty="0"/>
          </a:p>
        </p:txBody>
      </p:sp>
      <p:sp>
        <p:nvSpPr>
          <p:cNvPr id="4" name="Slide Number Placeholder 3"/>
          <p:cNvSpPr>
            <a:spLocks noGrp="1"/>
          </p:cNvSpPr>
          <p:nvPr>
            <p:ph type="sldNum" sz="quarter" idx="10"/>
          </p:nvPr>
        </p:nvSpPr>
        <p:spPr/>
        <p:txBody>
          <a:bodyPr/>
          <a:lstStyle/>
          <a:p>
            <a:fld id="{93F6EEE3-AD53-41D3-B2BB-47C489C7D13C}" type="slidenum">
              <a:rPr lang="en-GB" smtClean="0"/>
              <a:t>2</a:t>
            </a:fld>
            <a:endParaRPr lang="en-GB"/>
          </a:p>
        </p:txBody>
      </p:sp>
    </p:spTree>
    <p:extLst>
      <p:ext uri="{BB962C8B-B14F-4D97-AF65-F5344CB8AC3E}">
        <p14:creationId xmlns:p14="http://schemas.microsoft.com/office/powerpoint/2010/main" val="2111750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KEY: a) 5    b) 1   c) 7   d) 3   e) 6   f) 4   g) 2</a:t>
            </a:r>
          </a:p>
        </p:txBody>
      </p:sp>
      <p:sp>
        <p:nvSpPr>
          <p:cNvPr id="4" name="Slide Number Placeholder 3"/>
          <p:cNvSpPr>
            <a:spLocks noGrp="1"/>
          </p:cNvSpPr>
          <p:nvPr>
            <p:ph type="sldNum" sz="quarter" idx="10"/>
          </p:nvPr>
        </p:nvSpPr>
        <p:spPr/>
        <p:txBody>
          <a:bodyPr/>
          <a:lstStyle/>
          <a:p>
            <a:fld id="{93F6EEE3-AD53-41D3-B2BB-47C489C7D13C}" type="slidenum">
              <a:rPr lang="en-GB" smtClean="0"/>
              <a:t>5</a:t>
            </a:fld>
            <a:endParaRPr lang="en-GB"/>
          </a:p>
        </p:txBody>
      </p:sp>
    </p:spTree>
    <p:extLst>
      <p:ext uri="{BB962C8B-B14F-4D97-AF65-F5344CB8AC3E}">
        <p14:creationId xmlns:p14="http://schemas.microsoft.com/office/powerpoint/2010/main" val="3005079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People </a:t>
            </a:r>
            <a:r>
              <a:rPr lang="en-GB" u="sng" dirty="0"/>
              <a:t>were</a:t>
            </a:r>
            <a:r>
              <a:rPr lang="en-GB" u="none" dirty="0"/>
              <a:t>    2. couldn’t </a:t>
            </a:r>
            <a:r>
              <a:rPr lang="en-GB" u="sng" dirty="0"/>
              <a:t>keep</a:t>
            </a:r>
            <a:r>
              <a:rPr lang="en-GB" u="none" dirty="0"/>
              <a:t> / used to </a:t>
            </a:r>
            <a:r>
              <a:rPr lang="en-GB" u="sng" dirty="0"/>
              <a:t>share</a:t>
            </a:r>
            <a:r>
              <a:rPr lang="en-GB" u="none" dirty="0"/>
              <a:t>   3. started</a:t>
            </a:r>
            <a:r>
              <a:rPr lang="en-GB" u="sng" dirty="0"/>
              <a:t> to make</a:t>
            </a:r>
            <a:r>
              <a:rPr lang="en-GB" u="none" dirty="0"/>
              <a:t> / started </a:t>
            </a:r>
            <a:r>
              <a:rPr lang="en-GB" u="sng" dirty="0"/>
              <a:t>making</a:t>
            </a:r>
            <a:r>
              <a:rPr lang="en-GB" u="none" dirty="0"/>
              <a:t> / and </a:t>
            </a:r>
            <a:r>
              <a:rPr lang="en-GB" u="sng" dirty="0"/>
              <a:t>produced</a:t>
            </a:r>
            <a:r>
              <a:rPr lang="en-GB" u="none" dirty="0"/>
              <a:t>  4.</a:t>
            </a:r>
            <a:r>
              <a:rPr lang="en-GB" u="none" baseline="0" dirty="0"/>
              <a:t> made slaves </a:t>
            </a:r>
            <a:r>
              <a:rPr lang="en-GB" u="sng" baseline="0" dirty="0"/>
              <a:t>build</a:t>
            </a:r>
            <a:r>
              <a:rPr lang="en-GB" u="none" baseline="0" dirty="0"/>
              <a:t>  5. about </a:t>
            </a:r>
            <a:r>
              <a:rPr lang="en-GB" u="sng" baseline="0" dirty="0"/>
              <a:t>were</a:t>
            </a:r>
            <a:r>
              <a:rPr lang="en-GB" u="none" baseline="0" dirty="0"/>
              <a:t> / which </a:t>
            </a:r>
            <a:r>
              <a:rPr lang="en-GB" u="sng" baseline="0" dirty="0"/>
              <a:t>did not leave</a:t>
            </a:r>
            <a:endParaRPr lang="en-GB" u="sng" dirty="0"/>
          </a:p>
        </p:txBody>
      </p:sp>
      <p:sp>
        <p:nvSpPr>
          <p:cNvPr id="4" name="Slide Number Placeholder 3"/>
          <p:cNvSpPr>
            <a:spLocks noGrp="1"/>
          </p:cNvSpPr>
          <p:nvPr>
            <p:ph type="sldNum" sz="quarter" idx="10"/>
          </p:nvPr>
        </p:nvSpPr>
        <p:spPr/>
        <p:txBody>
          <a:bodyPr/>
          <a:lstStyle/>
          <a:p>
            <a:fld id="{93F6EEE3-AD53-41D3-B2BB-47C489C7D13C}" type="slidenum">
              <a:rPr lang="en-GB" smtClean="0"/>
              <a:t>13</a:t>
            </a:fld>
            <a:endParaRPr lang="en-GB"/>
          </a:p>
        </p:txBody>
      </p:sp>
    </p:spTree>
    <p:extLst>
      <p:ext uri="{BB962C8B-B14F-4D97-AF65-F5344CB8AC3E}">
        <p14:creationId xmlns:p14="http://schemas.microsoft.com/office/powerpoint/2010/main" val="572023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listen and note</a:t>
            </a:r>
            <a:r>
              <a:rPr lang="en-GB" baseline="0" dirty="0"/>
              <a:t> down errors the learners make, especially with past tenses, then get learners to correct these afterwards.</a:t>
            </a:r>
            <a:endParaRPr lang="en-GB" dirty="0"/>
          </a:p>
        </p:txBody>
      </p:sp>
      <p:sp>
        <p:nvSpPr>
          <p:cNvPr id="4" name="Slide Number Placeholder 3"/>
          <p:cNvSpPr>
            <a:spLocks noGrp="1"/>
          </p:cNvSpPr>
          <p:nvPr>
            <p:ph type="sldNum" sz="quarter" idx="10"/>
          </p:nvPr>
        </p:nvSpPr>
        <p:spPr/>
        <p:txBody>
          <a:bodyPr/>
          <a:lstStyle/>
          <a:p>
            <a:fld id="{93F6EEE3-AD53-41D3-B2BB-47C489C7D13C}" type="slidenum">
              <a:rPr lang="en-GB" smtClean="0"/>
              <a:t>14</a:t>
            </a:fld>
            <a:endParaRPr lang="en-GB"/>
          </a:p>
        </p:txBody>
      </p:sp>
    </p:spTree>
    <p:extLst>
      <p:ext uri="{BB962C8B-B14F-4D97-AF65-F5344CB8AC3E}">
        <p14:creationId xmlns:p14="http://schemas.microsoft.com/office/powerpoint/2010/main" val="638187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3CE9A90-8322-4C3B-836E-6E3AF4924E61}"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419862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3CE9A90-8322-4C3B-836E-6E3AF4924E61}"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1818267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3CE9A90-8322-4C3B-836E-6E3AF4924E61}"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55212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3CE9A90-8322-4C3B-836E-6E3AF4924E61}"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509511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3CE9A90-8322-4C3B-836E-6E3AF4924E61}"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1055046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83CE9A90-8322-4C3B-836E-6E3AF4924E61}" type="datetimeFigureOut">
              <a:rPr lang="en-GB" smtClean="0"/>
              <a:t>25/07/2017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3303260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3CE9A90-8322-4C3B-836E-6E3AF4924E61}" type="datetimeFigureOut">
              <a:rPr lang="en-GB" smtClean="0"/>
              <a:t>25/07/2017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409869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3CE9A90-8322-4C3B-836E-6E3AF4924E61}" type="datetimeFigureOut">
              <a:rPr lang="en-GB" smtClean="0"/>
              <a:t>25/07/2017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145977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CE9A90-8322-4C3B-836E-6E3AF4924E61}" type="datetimeFigureOut">
              <a:rPr lang="en-GB" smtClean="0"/>
              <a:t>25/07/2017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2161821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3CE9A90-8322-4C3B-836E-6E3AF4924E61}" type="datetimeFigureOut">
              <a:rPr lang="en-GB" smtClean="0"/>
              <a:t>25/07/2017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775951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3CE9A90-8322-4C3B-836E-6E3AF4924E61}" type="datetimeFigureOut">
              <a:rPr lang="en-GB" smtClean="0"/>
              <a:t>25/07/2017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A8787A-5B32-43A7-84C6-E2D9B830AED1}" type="slidenum">
              <a:rPr lang="en-GB" smtClean="0"/>
              <a:t>‹#›</a:t>
            </a:fld>
            <a:endParaRPr lang="en-GB"/>
          </a:p>
        </p:txBody>
      </p:sp>
    </p:spTree>
    <p:extLst>
      <p:ext uri="{BB962C8B-B14F-4D97-AF65-F5344CB8AC3E}">
        <p14:creationId xmlns:p14="http://schemas.microsoft.com/office/powerpoint/2010/main" val="1130641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CE9A90-8322-4C3B-836E-6E3AF4924E61}" type="datetimeFigureOut">
              <a:rPr lang="en-GB" smtClean="0"/>
              <a:t>25/07/2017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A8787A-5B32-43A7-84C6-E2D9B830AED1}" type="slidenum">
              <a:rPr lang="en-GB" smtClean="0"/>
              <a:t>‹#›</a:t>
            </a:fld>
            <a:endParaRPr lang="en-GB"/>
          </a:p>
        </p:txBody>
      </p:sp>
    </p:spTree>
    <p:extLst>
      <p:ext uri="{BB962C8B-B14F-4D97-AF65-F5344CB8AC3E}">
        <p14:creationId xmlns:p14="http://schemas.microsoft.com/office/powerpoint/2010/main" val="301138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eewiki.newint.org/index.php/Issue_50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7791" y="3070466"/>
            <a:ext cx="10930597" cy="2190852"/>
          </a:xfrm>
        </p:spPr>
        <p:txBody>
          <a:bodyPr>
            <a:normAutofit/>
          </a:bodyPr>
          <a:lstStyle/>
          <a:p>
            <a:r>
              <a:rPr lang="en-GB" sz="12000" b="1" dirty="0"/>
              <a:t>Equality in history</a:t>
            </a:r>
          </a:p>
        </p:txBody>
      </p:sp>
      <p:sp>
        <p:nvSpPr>
          <p:cNvPr id="3" name="Subtitle 2"/>
          <p:cNvSpPr>
            <a:spLocks noGrp="1"/>
          </p:cNvSpPr>
          <p:nvPr>
            <p:ph type="subTitle" idx="1"/>
          </p:nvPr>
        </p:nvSpPr>
        <p:spPr>
          <a:xfrm>
            <a:off x="1524000" y="5109254"/>
            <a:ext cx="9144000" cy="1379088"/>
          </a:xfrm>
        </p:spPr>
        <p:txBody>
          <a:bodyPr>
            <a:normAutofit fontScale="25000" lnSpcReduction="20000"/>
          </a:bodyPr>
          <a:lstStyle/>
          <a:p>
            <a:pPr>
              <a:defRPr/>
            </a:pPr>
            <a:r>
              <a:rPr lang="en-GB" altLang="en-US" b="1" dirty="0" err="1">
                <a:solidFill>
                  <a:schemeClr val="bg1"/>
                </a:solidFill>
              </a:rPr>
              <a:t>Neermediate</a:t>
            </a:r>
            <a:r>
              <a:rPr lang="en-GB" altLang="en-US" b="1" dirty="0">
                <a:solidFill>
                  <a:schemeClr val="bg1"/>
                </a:solidFill>
              </a:rPr>
              <a:t> </a:t>
            </a:r>
            <a:r>
              <a:rPr lang="en-GB" altLang="en-US" b="1" dirty="0" err="1">
                <a:solidFill>
                  <a:schemeClr val="bg1"/>
                </a:solidFill>
              </a:rPr>
              <a:t>rmediateLesson</a:t>
            </a:r>
            <a:endParaRPr lang="en-GB" altLang="en-US" b="1" dirty="0">
              <a:solidFill>
                <a:schemeClr val="bg1"/>
              </a:solidFill>
            </a:endParaRPr>
          </a:p>
          <a:p>
            <a:r>
              <a:rPr lang="en-GB" sz="14400"/>
              <a:t>New </a:t>
            </a:r>
            <a:r>
              <a:rPr lang="en-GB" sz="14400" dirty="0"/>
              <a:t>Internationalist Ready Lesson</a:t>
            </a:r>
          </a:p>
          <a:p>
            <a:r>
              <a:rPr lang="en-GB" sz="14400" dirty="0"/>
              <a:t>Pre-Intermediate</a:t>
            </a:r>
          </a:p>
          <a:p>
            <a:pPr>
              <a:defRPr/>
            </a:pPr>
            <a:r>
              <a:rPr lang="en-GB" altLang="en-US" b="1" dirty="0">
                <a:solidFill>
                  <a:schemeClr val="bg1"/>
                </a:solidFill>
              </a:rPr>
              <a:t>Lesson</a:t>
            </a:r>
          </a:p>
          <a:p>
            <a:pPr>
              <a:defRPr/>
            </a:pPr>
            <a:r>
              <a:rPr lang="en-GB" altLang="en-US" b="1" dirty="0">
                <a:solidFill>
                  <a:schemeClr val="bg1"/>
                </a:solidFill>
              </a:rPr>
              <a:t>nationalist Easier English</a:t>
            </a:r>
          </a:p>
          <a:p>
            <a:pPr>
              <a:defRPr/>
            </a:pPr>
            <a:r>
              <a:rPr lang="en-GB" altLang="en-US" b="1" dirty="0">
                <a:solidFill>
                  <a:schemeClr val="bg1"/>
                </a:solidFill>
              </a:rPr>
              <a:t>Ready Intermediate Lesson</a:t>
            </a:r>
          </a:p>
          <a:p>
            <a:endParaRPr lang="en-GB" dirty="0"/>
          </a:p>
        </p:txBody>
      </p:sp>
      <p:pic>
        <p:nvPicPr>
          <p:cNvPr id="4" name="Picture 3"/>
          <p:cNvPicPr>
            <a:picLocks noChangeAspect="1"/>
          </p:cNvPicPr>
          <p:nvPr/>
        </p:nvPicPr>
        <p:blipFill>
          <a:blip r:embed="rId2"/>
          <a:stretch>
            <a:fillRect/>
          </a:stretch>
        </p:blipFill>
        <p:spPr>
          <a:xfrm>
            <a:off x="6735607" y="241541"/>
            <a:ext cx="5456393" cy="1225402"/>
          </a:xfrm>
          <a:prstGeom prst="rect">
            <a:avLst/>
          </a:prstGeom>
        </p:spPr>
      </p:pic>
      <p:pic>
        <p:nvPicPr>
          <p:cNvPr id="5" name="Picture 4"/>
          <p:cNvPicPr>
            <a:picLocks noChangeAspect="1"/>
          </p:cNvPicPr>
          <p:nvPr/>
        </p:nvPicPr>
        <p:blipFill>
          <a:blip r:embed="rId3"/>
          <a:stretch>
            <a:fillRect/>
          </a:stretch>
        </p:blipFill>
        <p:spPr>
          <a:xfrm>
            <a:off x="235117" y="241541"/>
            <a:ext cx="2000250" cy="2828925"/>
          </a:xfrm>
          <a:prstGeom prst="rect">
            <a:avLst/>
          </a:prstGeom>
        </p:spPr>
      </p:pic>
    </p:spTree>
    <p:extLst>
      <p:ext uri="{BB962C8B-B14F-4D97-AF65-F5344CB8AC3E}">
        <p14:creationId xmlns:p14="http://schemas.microsoft.com/office/powerpoint/2010/main" val="4000530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4/ How equal were people in industrialisation? Why?</a:t>
            </a:r>
          </a:p>
        </p:txBody>
      </p:sp>
      <p:sp>
        <p:nvSpPr>
          <p:cNvPr id="3" name="Content Placeholder 2"/>
          <p:cNvSpPr>
            <a:spLocks noGrp="1"/>
          </p:cNvSpPr>
          <p:nvPr>
            <p:ph idx="1"/>
          </p:nvPr>
        </p:nvSpPr>
        <p:spPr>
          <a:xfrm>
            <a:off x="506776" y="1825624"/>
            <a:ext cx="11325340" cy="4784495"/>
          </a:xfrm>
        </p:spPr>
        <p:txBody>
          <a:bodyPr>
            <a:normAutofit fontScale="92500" lnSpcReduction="10000"/>
          </a:bodyPr>
          <a:lstStyle/>
          <a:p>
            <a:pPr marL="0" indent="0">
              <a:buNone/>
            </a:pPr>
            <a:r>
              <a:rPr lang="en-GB" b="1" dirty="0"/>
              <a:t>Industry brings development</a:t>
            </a:r>
            <a:r>
              <a:rPr lang="en-GB" dirty="0"/>
              <a:t> </a:t>
            </a:r>
          </a:p>
          <a:p>
            <a:pPr marL="0" indent="0">
              <a:buNone/>
            </a:pPr>
            <a:r>
              <a:rPr lang="en-GB" dirty="0"/>
              <a:t>In all human history, inequalities in society increased most in the 19th century – this was most clear in the parts of the world that were becoming industrial and most clearly in those parts of the world that were industrializing. Before industrialization, fashions changed slowly and people did not buy and use so much. Things could not grow so much and people could not keep so many things because they used the power of wind, water and, indirectly, the sun. </a:t>
            </a:r>
          </a:p>
          <a:p>
            <a:pPr marL="0" indent="0">
              <a:buNone/>
            </a:pPr>
            <a:r>
              <a:rPr lang="en-GB" dirty="0"/>
              <a:t>It was we started burning coal that we started to make more things. We used steam to drive machines and the machines could quickly change one thing into another: wool into jackets, iron into nails. But the machines could not run themselves; they needed people to look after them. Now there was no limit to what a small group of people could have if they made slaves work for them. If they put those people at machines </a:t>
            </a:r>
            <a:r>
              <a:rPr lang="en-GB" dirty="0" err="1"/>
              <a:t>eg</a:t>
            </a:r>
            <a:r>
              <a:rPr lang="en-GB" dirty="0"/>
              <a:t>. looms, they could produce so much more.</a:t>
            </a:r>
          </a:p>
          <a:p>
            <a:endParaRPr lang="en-GB" dirty="0"/>
          </a:p>
        </p:txBody>
      </p:sp>
    </p:spTree>
    <p:extLst>
      <p:ext uri="{BB962C8B-B14F-4D97-AF65-F5344CB8AC3E}">
        <p14:creationId xmlns:p14="http://schemas.microsoft.com/office/powerpoint/2010/main" val="1904598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843" y="165253"/>
            <a:ext cx="11215171" cy="1525435"/>
          </a:xfrm>
        </p:spPr>
        <p:txBody>
          <a:bodyPr>
            <a:normAutofit fontScale="90000"/>
          </a:bodyPr>
          <a:lstStyle/>
          <a:p>
            <a:r>
              <a:rPr lang="en-GB" dirty="0"/>
              <a:t>5/ How equal were people in Victorian Britain during the British Empire? And how equal is capitalism? How do we know?</a:t>
            </a:r>
          </a:p>
        </p:txBody>
      </p:sp>
      <p:sp>
        <p:nvSpPr>
          <p:cNvPr id="3" name="Content Placeholder 2"/>
          <p:cNvSpPr>
            <a:spLocks noGrp="1"/>
          </p:cNvSpPr>
          <p:nvPr>
            <p:ph idx="1"/>
          </p:nvPr>
        </p:nvSpPr>
        <p:spPr>
          <a:xfrm>
            <a:off x="352540" y="1861851"/>
            <a:ext cx="11534660" cy="4825388"/>
          </a:xfrm>
        </p:spPr>
        <p:txBody>
          <a:bodyPr>
            <a:normAutofit lnSpcReduction="10000"/>
          </a:bodyPr>
          <a:lstStyle/>
          <a:p>
            <a:pPr marL="0" indent="0">
              <a:buNone/>
            </a:pPr>
            <a:r>
              <a:rPr lang="en-GB" b="1" dirty="0"/>
              <a:t>Early capitalism and people getting shorter</a:t>
            </a:r>
          </a:p>
          <a:p>
            <a:pPr marL="0" indent="0">
              <a:buNone/>
            </a:pPr>
            <a:r>
              <a:rPr lang="en-GB" dirty="0"/>
              <a:t>In Victorian Britain there was a lot of inequality. Life expectancy in the worst parts of Manchester and Glasgow went down to 25 for many decades in the early 19th century. This was the centre of the British Empire. In the 1850s in England, the average height of people was the lowest that century. By 1918, average heights returned to the same as they had been a hundred years before in 1818. </a:t>
            </a:r>
          </a:p>
          <a:p>
            <a:pPr marL="0" indent="0">
              <a:buNone/>
            </a:pPr>
            <a:r>
              <a:rPr lang="en-GB" dirty="0"/>
              <a:t>People say that capitalism was a great economic success. But until 1917 it was only a success for people who had a lot of capital. After 1917, the inequality in money started to reduce across the world. And from then on, through to the 1970s, the money that came from the coal-burning factories started to spread to others. </a:t>
            </a:r>
          </a:p>
        </p:txBody>
      </p:sp>
    </p:spTree>
    <p:extLst>
      <p:ext uri="{BB962C8B-B14F-4D97-AF65-F5344CB8AC3E}">
        <p14:creationId xmlns:p14="http://schemas.microsoft.com/office/powerpoint/2010/main" val="3199844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6271"/>
            <a:ext cx="10515600" cy="859315"/>
          </a:xfrm>
        </p:spPr>
        <p:txBody>
          <a:bodyPr/>
          <a:lstStyle/>
          <a:p>
            <a:r>
              <a:rPr lang="en-GB" b="1" dirty="0"/>
              <a:t>Grammar: past simple</a:t>
            </a:r>
          </a:p>
        </p:txBody>
      </p:sp>
      <p:sp>
        <p:nvSpPr>
          <p:cNvPr id="3" name="Content Placeholder 2"/>
          <p:cNvSpPr>
            <a:spLocks noGrp="1"/>
          </p:cNvSpPr>
          <p:nvPr>
            <p:ph idx="1"/>
          </p:nvPr>
        </p:nvSpPr>
        <p:spPr>
          <a:xfrm>
            <a:off x="422031" y="1035586"/>
            <a:ext cx="11443135" cy="5629619"/>
          </a:xfrm>
        </p:spPr>
        <p:txBody>
          <a:bodyPr>
            <a:normAutofit/>
          </a:bodyPr>
          <a:lstStyle/>
          <a:p>
            <a:pPr marL="0" indent="0">
              <a:buNone/>
            </a:pPr>
            <a:r>
              <a:rPr lang="en-GB" dirty="0"/>
              <a:t>In pairs, using the past simple (you can use these verbs: </a:t>
            </a:r>
            <a:r>
              <a:rPr lang="en-GB" b="1" i="1" dirty="0">
                <a:solidFill>
                  <a:srgbClr val="FF0000"/>
                </a:solidFill>
              </a:rPr>
              <a:t>to create, to produce, to throw out, to need, to leave behind, to suffer, to bring, to increase, to change, to buy, to use, to keep</a:t>
            </a:r>
            <a:r>
              <a:rPr lang="en-GB" dirty="0"/>
              <a:t>), summarise the different times in history and how equal the people were:</a:t>
            </a:r>
          </a:p>
          <a:p>
            <a:pPr marL="0" indent="0">
              <a:buNone/>
            </a:pPr>
            <a:r>
              <a:rPr lang="en-GB" sz="3600" dirty="0"/>
              <a:t>1/ hunter-gatherer societies</a:t>
            </a:r>
          </a:p>
          <a:p>
            <a:pPr marL="0" indent="0">
              <a:buNone/>
            </a:pPr>
            <a:r>
              <a:rPr lang="en-GB" sz="3600" dirty="0"/>
              <a:t>2/ the ancient Egyptians</a:t>
            </a:r>
          </a:p>
          <a:p>
            <a:pPr marL="0" indent="0">
              <a:buNone/>
            </a:pPr>
            <a:r>
              <a:rPr lang="en-GB" sz="3600" dirty="0"/>
              <a:t>3/ the Indus Valley civilisations</a:t>
            </a:r>
          </a:p>
          <a:p>
            <a:pPr marL="0" indent="0">
              <a:buNone/>
            </a:pPr>
            <a:r>
              <a:rPr lang="en-GB" sz="3600" dirty="0"/>
              <a:t>4/ the Roman Empire</a:t>
            </a:r>
          </a:p>
          <a:p>
            <a:pPr marL="0" indent="0">
              <a:buNone/>
            </a:pPr>
            <a:r>
              <a:rPr lang="en-GB" sz="3600" dirty="0"/>
              <a:t>5/ China, 2,000 years ago</a:t>
            </a:r>
          </a:p>
          <a:p>
            <a:pPr marL="0" indent="0">
              <a:buNone/>
            </a:pPr>
            <a:r>
              <a:rPr lang="en-GB" sz="3600" dirty="0"/>
              <a:t>6/ Victorian Britain</a:t>
            </a:r>
          </a:p>
          <a:p>
            <a:pPr marL="0" indent="0">
              <a:buNone/>
            </a:pPr>
            <a:endParaRPr lang="en-GB" dirty="0"/>
          </a:p>
          <a:p>
            <a:pPr marL="0" indent="0">
              <a:buNone/>
            </a:pPr>
            <a:endParaRPr lang="en-GB" dirty="0"/>
          </a:p>
        </p:txBody>
      </p:sp>
      <p:pic>
        <p:nvPicPr>
          <p:cNvPr id="4" name="Picture 3"/>
          <p:cNvPicPr>
            <a:picLocks noChangeAspect="1"/>
          </p:cNvPicPr>
          <p:nvPr/>
        </p:nvPicPr>
        <p:blipFill>
          <a:blip r:embed="rId2"/>
          <a:stretch>
            <a:fillRect/>
          </a:stretch>
        </p:blipFill>
        <p:spPr>
          <a:xfrm>
            <a:off x="7443321" y="2556660"/>
            <a:ext cx="4748679" cy="4301340"/>
          </a:xfrm>
          <a:prstGeom prst="rect">
            <a:avLst/>
          </a:prstGeom>
        </p:spPr>
      </p:pic>
    </p:spTree>
    <p:extLst>
      <p:ext uri="{BB962C8B-B14F-4D97-AF65-F5344CB8AC3E}">
        <p14:creationId xmlns:p14="http://schemas.microsoft.com/office/powerpoint/2010/main" val="1004066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964594" cy="830629"/>
          </a:xfrm>
        </p:spPr>
        <p:txBody>
          <a:bodyPr>
            <a:normAutofit fontScale="90000"/>
          </a:bodyPr>
          <a:lstStyle/>
          <a:p>
            <a:r>
              <a:rPr lang="en-GB" dirty="0"/>
              <a:t>Now find the mistakes with verbs and correct them :</a:t>
            </a:r>
          </a:p>
        </p:txBody>
      </p:sp>
      <p:sp>
        <p:nvSpPr>
          <p:cNvPr id="3" name="Content Placeholder 2"/>
          <p:cNvSpPr>
            <a:spLocks noGrp="1"/>
          </p:cNvSpPr>
          <p:nvPr>
            <p:ph idx="1"/>
          </p:nvPr>
        </p:nvSpPr>
        <p:spPr>
          <a:xfrm>
            <a:off x="520505" y="1434905"/>
            <a:ext cx="11141612" cy="5022166"/>
          </a:xfrm>
        </p:spPr>
        <p:txBody>
          <a:bodyPr>
            <a:normAutofit/>
          </a:bodyPr>
          <a:lstStyle/>
          <a:p>
            <a:pPr marL="0" indent="0">
              <a:buNone/>
            </a:pPr>
            <a:r>
              <a:rPr lang="en-GB" dirty="0"/>
              <a:t>1/ In China about 2,000 years ago, people was in general more creative than people in the Roman Empire.</a:t>
            </a:r>
          </a:p>
          <a:p>
            <a:pPr marL="0" indent="0">
              <a:buNone/>
            </a:pPr>
            <a:r>
              <a:rPr lang="en-GB" dirty="0"/>
              <a:t>2/ The hunter-gathers couldn’t kept too much food so they used to sharing the extra food they had at big parties.</a:t>
            </a:r>
          </a:p>
          <a:p>
            <a:pPr marL="0" indent="0">
              <a:buNone/>
            </a:pPr>
            <a:r>
              <a:rPr lang="en-GB" dirty="0"/>
              <a:t>3/ When industrialisation came, people started make a lot more things a lot more quickly and producing more fashions and material goods.</a:t>
            </a:r>
          </a:p>
          <a:p>
            <a:pPr marL="0" indent="0">
              <a:buNone/>
            </a:pPr>
            <a:r>
              <a:rPr lang="en-GB" dirty="0"/>
              <a:t>4/ The Ancient Egyptians were one of the most unequal societies and we can see this from the way they made slaves to build the pyramids.</a:t>
            </a:r>
          </a:p>
          <a:p>
            <a:pPr marL="0" indent="0">
              <a:buNone/>
            </a:pPr>
            <a:r>
              <a:rPr lang="en-GB" dirty="0"/>
              <a:t>5/ Some of the very old societies that we don’t know much about was far more sustainable and far more equal </a:t>
            </a:r>
            <a:r>
              <a:rPr lang="en-GB" dirty="0" err="1"/>
              <a:t>eg</a:t>
            </a:r>
            <a:r>
              <a:rPr lang="en-GB" dirty="0"/>
              <a:t>. the Indus Valley civilisations which had not left any lasting monuments.</a:t>
            </a:r>
          </a:p>
        </p:txBody>
      </p:sp>
    </p:spTree>
    <p:extLst>
      <p:ext uri="{BB962C8B-B14F-4D97-AF65-F5344CB8AC3E}">
        <p14:creationId xmlns:p14="http://schemas.microsoft.com/office/powerpoint/2010/main" val="2373627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b="1" dirty="0">
                <a:solidFill>
                  <a:srgbClr val="00B0F0"/>
                </a:solidFill>
              </a:rPr>
              <a:t>What about your country and other countries you know?</a:t>
            </a:r>
          </a:p>
        </p:txBody>
      </p:sp>
      <p:sp>
        <p:nvSpPr>
          <p:cNvPr id="3" name="Content Placeholder 2"/>
          <p:cNvSpPr>
            <a:spLocks noGrp="1"/>
          </p:cNvSpPr>
          <p:nvPr>
            <p:ph idx="1"/>
          </p:nvPr>
        </p:nvSpPr>
        <p:spPr>
          <a:xfrm>
            <a:off x="407625" y="1690688"/>
            <a:ext cx="11413474" cy="5007567"/>
          </a:xfrm>
        </p:spPr>
        <p:txBody>
          <a:bodyPr>
            <a:normAutofit lnSpcReduction="10000"/>
          </a:bodyPr>
          <a:lstStyle/>
          <a:p>
            <a:pPr marL="0" indent="0">
              <a:buNone/>
            </a:pPr>
            <a:r>
              <a:rPr lang="en-GB" sz="4800" dirty="0"/>
              <a:t>1) How equal are these countries now?</a:t>
            </a:r>
          </a:p>
          <a:p>
            <a:pPr marL="0" indent="0">
              <a:buNone/>
            </a:pPr>
            <a:r>
              <a:rPr lang="en-GB" sz="4800" dirty="0"/>
              <a:t>2) Was your country (and other countries you know) more equal in the past?</a:t>
            </a:r>
          </a:p>
          <a:p>
            <a:pPr marL="0" indent="0">
              <a:buNone/>
            </a:pPr>
            <a:r>
              <a:rPr lang="en-GB" sz="4800" dirty="0"/>
              <a:t>3) How do you know?</a:t>
            </a:r>
          </a:p>
          <a:p>
            <a:pPr marL="0" indent="0">
              <a:buNone/>
            </a:pPr>
            <a:r>
              <a:rPr lang="en-GB" sz="4800" dirty="0"/>
              <a:t>4) Is it a good idea to be </a:t>
            </a:r>
          </a:p>
          <a:p>
            <a:pPr marL="0" indent="0">
              <a:buNone/>
            </a:pPr>
            <a:r>
              <a:rPr lang="en-GB" sz="4800" dirty="0"/>
              <a:t>more equal or less equal?</a:t>
            </a:r>
          </a:p>
          <a:p>
            <a:pPr marL="0" indent="0">
              <a:buNone/>
            </a:pPr>
            <a:r>
              <a:rPr lang="en-GB" sz="4800" dirty="0"/>
              <a:t>5) Why?</a:t>
            </a:r>
          </a:p>
          <a:p>
            <a:pPr marL="0" indent="0">
              <a:buNone/>
            </a:pPr>
            <a:endParaRPr lang="en-GB" dirty="0"/>
          </a:p>
        </p:txBody>
      </p:sp>
      <p:pic>
        <p:nvPicPr>
          <p:cNvPr id="4" name="Picture 3"/>
          <p:cNvPicPr>
            <a:picLocks noChangeAspect="1"/>
          </p:cNvPicPr>
          <p:nvPr/>
        </p:nvPicPr>
        <p:blipFill>
          <a:blip r:embed="rId3"/>
          <a:stretch>
            <a:fillRect/>
          </a:stretch>
        </p:blipFill>
        <p:spPr>
          <a:xfrm>
            <a:off x="8157412" y="3610356"/>
            <a:ext cx="3489158" cy="3222836"/>
          </a:xfrm>
          <a:prstGeom prst="rect">
            <a:avLst/>
          </a:prstGeom>
        </p:spPr>
      </p:pic>
    </p:spTree>
    <p:extLst>
      <p:ext uri="{BB962C8B-B14F-4D97-AF65-F5344CB8AC3E}">
        <p14:creationId xmlns:p14="http://schemas.microsoft.com/office/powerpoint/2010/main" val="2203175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50064"/>
          </a:xfrm>
        </p:spPr>
        <p:txBody>
          <a:bodyPr/>
          <a:lstStyle/>
          <a:p>
            <a:r>
              <a:rPr lang="en-GB" b="1" dirty="0">
                <a:solidFill>
                  <a:srgbClr val="7030A0"/>
                </a:solidFill>
              </a:rPr>
              <a:t>Homework / follow-up:</a:t>
            </a:r>
          </a:p>
        </p:txBody>
      </p:sp>
      <p:sp>
        <p:nvSpPr>
          <p:cNvPr id="3" name="Content Placeholder 2"/>
          <p:cNvSpPr>
            <a:spLocks noGrp="1"/>
          </p:cNvSpPr>
          <p:nvPr>
            <p:ph idx="1"/>
          </p:nvPr>
        </p:nvSpPr>
        <p:spPr>
          <a:xfrm>
            <a:off x="625643" y="1515979"/>
            <a:ext cx="11177336" cy="4660984"/>
          </a:xfrm>
        </p:spPr>
        <p:txBody>
          <a:bodyPr/>
          <a:lstStyle/>
          <a:p>
            <a:pPr marL="0" indent="0">
              <a:buNone/>
            </a:pPr>
            <a:r>
              <a:rPr lang="en-GB" dirty="0"/>
              <a:t>Read more about inequality, in Easier English:</a:t>
            </a:r>
          </a:p>
          <a:p>
            <a:pPr marL="0" indent="0">
              <a:buNone/>
            </a:pPr>
            <a:r>
              <a:rPr lang="en-GB" dirty="0">
                <a:hlinkClick r:id="rId2"/>
              </a:rPr>
              <a:t>https://eewiki.newint.org/index.php/Issue_504</a:t>
            </a:r>
            <a:endParaRPr lang="en-GB" dirty="0"/>
          </a:p>
          <a:p>
            <a:pPr marL="0" indent="0">
              <a:buNone/>
            </a:pPr>
            <a:r>
              <a:rPr lang="en-GB" dirty="0"/>
              <a:t>Then click on the original at the bottom of each article and read the original – it won’t be so difficult now!</a:t>
            </a:r>
          </a:p>
        </p:txBody>
      </p:sp>
      <p:pic>
        <p:nvPicPr>
          <p:cNvPr id="4" name="Picture 3"/>
          <p:cNvPicPr>
            <a:picLocks noChangeAspect="1"/>
          </p:cNvPicPr>
          <p:nvPr/>
        </p:nvPicPr>
        <p:blipFill>
          <a:blip r:embed="rId3"/>
          <a:stretch>
            <a:fillRect/>
          </a:stretch>
        </p:blipFill>
        <p:spPr>
          <a:xfrm>
            <a:off x="5742578" y="3188369"/>
            <a:ext cx="6231099" cy="3425239"/>
          </a:xfrm>
          <a:prstGeom prst="rect">
            <a:avLst/>
          </a:prstGeom>
        </p:spPr>
      </p:pic>
    </p:spTree>
    <p:extLst>
      <p:ext uri="{BB962C8B-B14F-4D97-AF65-F5344CB8AC3E}">
        <p14:creationId xmlns:p14="http://schemas.microsoft.com/office/powerpoint/2010/main" val="40722420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6136" y="365125"/>
            <a:ext cx="9777663" cy="1325563"/>
          </a:xfrm>
        </p:spPr>
        <p:txBody>
          <a:bodyPr>
            <a:normAutofit/>
          </a:bodyPr>
          <a:lstStyle/>
          <a:p>
            <a:r>
              <a:rPr lang="en-GB" sz="8800" b="1" dirty="0"/>
              <a:t>This lesson:</a:t>
            </a:r>
          </a:p>
        </p:txBody>
      </p:sp>
      <p:sp>
        <p:nvSpPr>
          <p:cNvPr id="3" name="Content Placeholder 2"/>
          <p:cNvSpPr>
            <a:spLocks noGrp="1"/>
          </p:cNvSpPr>
          <p:nvPr>
            <p:ph idx="1"/>
          </p:nvPr>
        </p:nvSpPr>
        <p:spPr/>
        <p:txBody>
          <a:bodyPr>
            <a:normAutofit/>
          </a:bodyPr>
          <a:lstStyle/>
          <a:p>
            <a:r>
              <a:rPr lang="en-GB" sz="4800" dirty="0"/>
              <a:t>Speaking</a:t>
            </a:r>
          </a:p>
          <a:p>
            <a:r>
              <a:rPr lang="en-GB" sz="4800" dirty="0"/>
              <a:t>Time phrases and history vocabulary</a:t>
            </a:r>
          </a:p>
          <a:p>
            <a:r>
              <a:rPr lang="en-GB" sz="4800" dirty="0"/>
              <a:t>Reading</a:t>
            </a:r>
          </a:p>
          <a:p>
            <a:r>
              <a:rPr lang="en-GB" sz="4800" dirty="0"/>
              <a:t>Grammar: past simple</a:t>
            </a:r>
          </a:p>
          <a:p>
            <a:r>
              <a:rPr lang="en-GB" sz="4800" dirty="0"/>
              <a:t>Speaking – our countries and equality</a:t>
            </a:r>
          </a:p>
        </p:txBody>
      </p:sp>
    </p:spTree>
    <p:extLst>
      <p:ext uri="{BB962C8B-B14F-4D97-AF65-F5344CB8AC3E}">
        <p14:creationId xmlns:p14="http://schemas.microsoft.com/office/powerpoint/2010/main" val="2736322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96819" y="0"/>
            <a:ext cx="5723068" cy="4155445"/>
          </a:xfrm>
          <a:prstGeom prst="rect">
            <a:avLst/>
          </a:prstGeom>
        </p:spPr>
      </p:pic>
      <p:sp>
        <p:nvSpPr>
          <p:cNvPr id="7" name="Title 6"/>
          <p:cNvSpPr>
            <a:spLocks noGrp="1"/>
          </p:cNvSpPr>
          <p:nvPr>
            <p:ph type="title"/>
          </p:nvPr>
        </p:nvSpPr>
        <p:spPr>
          <a:xfrm>
            <a:off x="8197327" y="3367145"/>
            <a:ext cx="3700631" cy="3227293"/>
          </a:xfrm>
        </p:spPr>
        <p:txBody>
          <a:bodyPr>
            <a:normAutofit/>
          </a:bodyPr>
          <a:lstStyle/>
          <a:p>
            <a:r>
              <a:rPr lang="en-GB" b="1" dirty="0"/>
              <a:t>What do you know about world history? Discuss in groups</a:t>
            </a:r>
          </a:p>
        </p:txBody>
      </p:sp>
      <p:pic>
        <p:nvPicPr>
          <p:cNvPr id="4" name="Content Placeholder 3"/>
          <p:cNvPicPr>
            <a:picLocks noGrp="1" noChangeAspect="1"/>
          </p:cNvPicPr>
          <p:nvPr>
            <p:ph idx="1"/>
          </p:nvPr>
        </p:nvPicPr>
        <p:blipFill>
          <a:blip r:embed="rId3"/>
          <a:stretch>
            <a:fillRect/>
          </a:stretch>
        </p:blipFill>
        <p:spPr>
          <a:xfrm>
            <a:off x="3791835" y="2804114"/>
            <a:ext cx="4296746" cy="4053886"/>
          </a:xfrm>
          <a:prstGeom prst="rect">
            <a:avLst/>
          </a:prstGeom>
        </p:spPr>
      </p:pic>
      <p:pic>
        <p:nvPicPr>
          <p:cNvPr id="6" name="Picture 5"/>
          <p:cNvPicPr>
            <a:picLocks noChangeAspect="1"/>
          </p:cNvPicPr>
          <p:nvPr/>
        </p:nvPicPr>
        <p:blipFill>
          <a:blip r:embed="rId4"/>
          <a:stretch>
            <a:fillRect/>
          </a:stretch>
        </p:blipFill>
        <p:spPr>
          <a:xfrm>
            <a:off x="8088580" y="-257388"/>
            <a:ext cx="3938469" cy="3624533"/>
          </a:xfrm>
          <a:prstGeom prst="rect">
            <a:avLst/>
          </a:prstGeom>
        </p:spPr>
      </p:pic>
    </p:spTree>
    <p:extLst>
      <p:ext uri="{BB962C8B-B14F-4D97-AF65-F5344CB8AC3E}">
        <p14:creationId xmlns:p14="http://schemas.microsoft.com/office/powerpoint/2010/main" val="3057343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7427"/>
            <a:ext cx="10515600" cy="1183340"/>
          </a:xfrm>
        </p:spPr>
        <p:txBody>
          <a:bodyPr/>
          <a:lstStyle/>
          <a:p>
            <a:r>
              <a:rPr lang="en-GB" b="1" dirty="0"/>
              <a:t>Speaking:</a:t>
            </a:r>
          </a:p>
        </p:txBody>
      </p:sp>
      <p:sp>
        <p:nvSpPr>
          <p:cNvPr id="3" name="Content Placeholder 2"/>
          <p:cNvSpPr>
            <a:spLocks noGrp="1"/>
          </p:cNvSpPr>
          <p:nvPr>
            <p:ph idx="1"/>
          </p:nvPr>
        </p:nvSpPr>
        <p:spPr>
          <a:xfrm>
            <a:off x="548640" y="1430767"/>
            <a:ext cx="11413865" cy="5120640"/>
          </a:xfrm>
        </p:spPr>
        <p:txBody>
          <a:bodyPr>
            <a:normAutofit/>
          </a:bodyPr>
          <a:lstStyle/>
          <a:p>
            <a:pPr marL="0" indent="0">
              <a:buNone/>
            </a:pPr>
            <a:r>
              <a:rPr lang="en-GB" sz="3200" dirty="0"/>
              <a:t>When do you think (in history) the world has been most equal?</a:t>
            </a:r>
          </a:p>
          <a:p>
            <a:pPr marL="0" indent="0">
              <a:buNone/>
            </a:pPr>
            <a:r>
              <a:rPr lang="en-GB" sz="3600" dirty="0"/>
              <a:t>Put these historical times in order of date and discuss how equal you think the societies were:</a:t>
            </a:r>
          </a:p>
          <a:p>
            <a:pPr marL="0" indent="0">
              <a:buNone/>
            </a:pPr>
            <a:r>
              <a:rPr lang="en-GB" sz="3600" dirty="0"/>
              <a:t>   a) Ancient Egyptian times</a:t>
            </a:r>
          </a:p>
          <a:p>
            <a:pPr marL="0" indent="0">
              <a:buNone/>
            </a:pPr>
            <a:r>
              <a:rPr lang="en-GB" sz="3600" dirty="0"/>
              <a:t>   b) The Roman Empire</a:t>
            </a:r>
          </a:p>
          <a:p>
            <a:pPr marL="0" indent="0">
              <a:buNone/>
            </a:pPr>
            <a:r>
              <a:rPr lang="en-GB" sz="3600" dirty="0"/>
              <a:t>   c) Victorian Britain</a:t>
            </a:r>
          </a:p>
          <a:p>
            <a:pPr marL="0" indent="0">
              <a:buNone/>
            </a:pPr>
            <a:r>
              <a:rPr lang="en-GB" sz="3600" dirty="0"/>
              <a:t>   d) Hunter-gatherers in North America</a:t>
            </a:r>
          </a:p>
          <a:p>
            <a:pPr marL="0" indent="0">
              <a:buNone/>
            </a:pPr>
            <a:r>
              <a:rPr lang="en-GB" sz="3600" dirty="0"/>
              <a:t>   e) China 2000 years ago</a:t>
            </a:r>
          </a:p>
          <a:p>
            <a:pPr marL="0" indent="0">
              <a:buNone/>
            </a:pPr>
            <a:endParaRPr lang="en-GB" dirty="0"/>
          </a:p>
          <a:p>
            <a:pPr marL="0" indent="0">
              <a:buNone/>
            </a:pPr>
            <a:endParaRPr lang="en-GB" dirty="0"/>
          </a:p>
        </p:txBody>
      </p:sp>
      <p:pic>
        <p:nvPicPr>
          <p:cNvPr id="5" name="Picture 4"/>
          <p:cNvPicPr>
            <a:picLocks noChangeAspect="1"/>
          </p:cNvPicPr>
          <p:nvPr/>
        </p:nvPicPr>
        <p:blipFill>
          <a:blip r:embed="rId2"/>
          <a:stretch>
            <a:fillRect/>
          </a:stretch>
        </p:blipFill>
        <p:spPr>
          <a:xfrm>
            <a:off x="8926762" y="3687905"/>
            <a:ext cx="3035743" cy="2863502"/>
          </a:xfrm>
          <a:prstGeom prst="rect">
            <a:avLst/>
          </a:prstGeom>
        </p:spPr>
      </p:pic>
    </p:spTree>
    <p:extLst>
      <p:ext uri="{BB962C8B-B14F-4D97-AF65-F5344CB8AC3E}">
        <p14:creationId xmlns:p14="http://schemas.microsoft.com/office/powerpoint/2010/main" val="2714276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504" y="168442"/>
            <a:ext cx="10515600" cy="993383"/>
          </a:xfrm>
        </p:spPr>
        <p:txBody>
          <a:bodyPr>
            <a:normAutofit/>
          </a:bodyPr>
          <a:lstStyle/>
          <a:p>
            <a:r>
              <a:rPr lang="en-GB" sz="6000" b="1" dirty="0"/>
              <a:t>Historical time and years – match:</a:t>
            </a:r>
          </a:p>
        </p:txBody>
      </p:sp>
      <p:sp>
        <p:nvSpPr>
          <p:cNvPr id="4" name="Content Placeholder 3"/>
          <p:cNvSpPr>
            <a:spLocks noGrp="1"/>
          </p:cNvSpPr>
          <p:nvPr>
            <p:ph sz="half" idx="1"/>
          </p:nvPr>
        </p:nvSpPr>
        <p:spPr>
          <a:xfrm>
            <a:off x="559398" y="1325563"/>
            <a:ext cx="5460402" cy="5258117"/>
          </a:xfrm>
        </p:spPr>
        <p:txBody>
          <a:bodyPr>
            <a:noAutofit/>
          </a:bodyPr>
          <a:lstStyle/>
          <a:p>
            <a:pPr marL="0" indent="0">
              <a:buNone/>
            </a:pPr>
            <a:r>
              <a:rPr lang="en-GB" sz="3600" b="1" dirty="0">
                <a:solidFill>
                  <a:srgbClr val="FF0000"/>
                </a:solidFill>
              </a:rPr>
              <a:t>a) In the year 1870</a:t>
            </a:r>
          </a:p>
          <a:p>
            <a:pPr marL="0" indent="0">
              <a:buNone/>
            </a:pPr>
            <a:r>
              <a:rPr lang="en-GB" sz="3600" b="1" dirty="0">
                <a:solidFill>
                  <a:srgbClr val="FF0000"/>
                </a:solidFill>
              </a:rPr>
              <a:t>b) In 1464</a:t>
            </a:r>
          </a:p>
          <a:p>
            <a:pPr marL="0" indent="0">
              <a:buNone/>
            </a:pPr>
            <a:r>
              <a:rPr lang="en-GB" sz="3600" b="1" dirty="0">
                <a:solidFill>
                  <a:srgbClr val="FF0000"/>
                </a:solidFill>
              </a:rPr>
              <a:t>c) In the Middle Ages</a:t>
            </a:r>
          </a:p>
          <a:p>
            <a:pPr marL="0" indent="0">
              <a:buNone/>
            </a:pPr>
            <a:r>
              <a:rPr lang="en-GB" sz="3600" b="1" dirty="0">
                <a:solidFill>
                  <a:srgbClr val="FF0000"/>
                </a:solidFill>
              </a:rPr>
              <a:t>d) Industrialisation</a:t>
            </a:r>
          </a:p>
          <a:p>
            <a:pPr marL="0" indent="0">
              <a:buNone/>
            </a:pPr>
            <a:r>
              <a:rPr lang="en-GB" sz="3600" b="1" dirty="0">
                <a:solidFill>
                  <a:srgbClr val="FF0000"/>
                </a:solidFill>
              </a:rPr>
              <a:t>e) Ancient Egyptian civilisation</a:t>
            </a:r>
          </a:p>
          <a:p>
            <a:pPr marL="0" indent="0">
              <a:buNone/>
            </a:pPr>
            <a:r>
              <a:rPr lang="en-GB" sz="3600" b="1" dirty="0">
                <a:solidFill>
                  <a:srgbClr val="FF0000"/>
                </a:solidFill>
              </a:rPr>
              <a:t>f) Indus valley civilisations</a:t>
            </a:r>
          </a:p>
          <a:p>
            <a:pPr marL="0" indent="0">
              <a:buNone/>
            </a:pPr>
            <a:r>
              <a:rPr lang="en-GB" sz="3600" b="1" dirty="0">
                <a:solidFill>
                  <a:srgbClr val="FF0000"/>
                </a:solidFill>
              </a:rPr>
              <a:t>g) In Roman times</a:t>
            </a:r>
          </a:p>
        </p:txBody>
      </p:sp>
      <p:sp>
        <p:nvSpPr>
          <p:cNvPr id="5" name="Content Placeholder 4"/>
          <p:cNvSpPr>
            <a:spLocks noGrp="1"/>
          </p:cNvSpPr>
          <p:nvPr>
            <p:ph sz="half" idx="2"/>
          </p:nvPr>
        </p:nvSpPr>
        <p:spPr>
          <a:xfrm>
            <a:off x="5798372" y="1161826"/>
            <a:ext cx="6153374" cy="5421854"/>
          </a:xfrm>
        </p:spPr>
        <p:txBody>
          <a:bodyPr>
            <a:normAutofit/>
          </a:bodyPr>
          <a:lstStyle/>
          <a:p>
            <a:pPr marL="0" indent="0">
              <a:buNone/>
            </a:pPr>
            <a:r>
              <a:rPr lang="en-GB" sz="3600" b="1" dirty="0">
                <a:solidFill>
                  <a:srgbClr val="7030A0"/>
                </a:solidFill>
              </a:rPr>
              <a:t>1/ about 550 years ago</a:t>
            </a:r>
          </a:p>
          <a:p>
            <a:pPr marL="0" indent="0">
              <a:buNone/>
            </a:pPr>
            <a:r>
              <a:rPr lang="en-GB" sz="3600" b="1" dirty="0">
                <a:solidFill>
                  <a:srgbClr val="7030A0"/>
                </a:solidFill>
              </a:rPr>
              <a:t>2/ between 45 BCE and 500 AD</a:t>
            </a:r>
          </a:p>
          <a:p>
            <a:pPr marL="0" indent="0">
              <a:buNone/>
            </a:pPr>
            <a:r>
              <a:rPr lang="en-GB" sz="3600" b="1" dirty="0">
                <a:solidFill>
                  <a:srgbClr val="7030A0"/>
                </a:solidFill>
              </a:rPr>
              <a:t>3/ from 1760 - 1840</a:t>
            </a:r>
          </a:p>
          <a:p>
            <a:pPr marL="0" indent="0">
              <a:buNone/>
            </a:pPr>
            <a:r>
              <a:rPr lang="en-GB" sz="3600" b="1" dirty="0">
                <a:solidFill>
                  <a:srgbClr val="7030A0"/>
                </a:solidFill>
              </a:rPr>
              <a:t>4/ from 5000 to 1500 BCE</a:t>
            </a:r>
          </a:p>
          <a:p>
            <a:pPr marL="0" indent="0">
              <a:buNone/>
            </a:pPr>
            <a:r>
              <a:rPr lang="en-GB" sz="3600" b="1" dirty="0">
                <a:solidFill>
                  <a:srgbClr val="7030A0"/>
                </a:solidFill>
              </a:rPr>
              <a:t>5/ in the second half of the nineteenth century</a:t>
            </a:r>
          </a:p>
          <a:p>
            <a:pPr marL="0" indent="0">
              <a:buNone/>
            </a:pPr>
            <a:r>
              <a:rPr lang="en-GB" sz="3600" b="1" dirty="0">
                <a:solidFill>
                  <a:srgbClr val="7030A0"/>
                </a:solidFill>
              </a:rPr>
              <a:t>6/ from 3100 to 30 BCE</a:t>
            </a:r>
          </a:p>
          <a:p>
            <a:pPr marL="0" indent="0">
              <a:buNone/>
            </a:pPr>
            <a:r>
              <a:rPr lang="en-GB" sz="3600" b="1" dirty="0">
                <a:solidFill>
                  <a:srgbClr val="7030A0"/>
                </a:solidFill>
              </a:rPr>
              <a:t>7/ between the years 500 and 1500 AD</a:t>
            </a:r>
          </a:p>
        </p:txBody>
      </p:sp>
    </p:spTree>
    <p:extLst>
      <p:ext uri="{BB962C8B-B14F-4D97-AF65-F5344CB8AC3E}">
        <p14:creationId xmlns:p14="http://schemas.microsoft.com/office/powerpoint/2010/main" val="2464459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Reading: now read to find out how equal people were in history:</a:t>
            </a:r>
          </a:p>
        </p:txBody>
      </p:sp>
      <p:sp>
        <p:nvSpPr>
          <p:cNvPr id="5" name="Content Placeholder 4"/>
          <p:cNvSpPr>
            <a:spLocks noGrp="1"/>
          </p:cNvSpPr>
          <p:nvPr>
            <p:ph idx="1"/>
          </p:nvPr>
        </p:nvSpPr>
        <p:spPr/>
        <p:txBody>
          <a:bodyPr/>
          <a:lstStyle/>
          <a:p>
            <a:pPr marL="0" indent="0">
              <a:buNone/>
            </a:pPr>
            <a:r>
              <a:rPr lang="en-GB" dirty="0"/>
              <a:t>There are 5 short readings – you can all read all 5, or, in groups of 5, read one each and tell each other what you discover.</a:t>
            </a:r>
          </a:p>
        </p:txBody>
      </p:sp>
      <p:pic>
        <p:nvPicPr>
          <p:cNvPr id="3" name="Picture 2"/>
          <p:cNvPicPr>
            <a:picLocks noChangeAspect="1"/>
          </p:cNvPicPr>
          <p:nvPr/>
        </p:nvPicPr>
        <p:blipFill>
          <a:blip r:embed="rId2"/>
          <a:stretch>
            <a:fillRect/>
          </a:stretch>
        </p:blipFill>
        <p:spPr>
          <a:xfrm>
            <a:off x="2932891" y="2700168"/>
            <a:ext cx="5724640" cy="4157832"/>
          </a:xfrm>
          <a:prstGeom prst="rect">
            <a:avLst/>
          </a:prstGeom>
        </p:spPr>
      </p:pic>
    </p:spTree>
    <p:extLst>
      <p:ext uri="{BB962C8B-B14F-4D97-AF65-F5344CB8AC3E}">
        <p14:creationId xmlns:p14="http://schemas.microsoft.com/office/powerpoint/2010/main" val="1221829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1354" y="398175"/>
            <a:ext cx="11810081" cy="1325563"/>
          </a:xfrm>
        </p:spPr>
        <p:txBody>
          <a:bodyPr/>
          <a:lstStyle/>
          <a:p>
            <a:r>
              <a:rPr lang="en-GB" dirty="0"/>
              <a:t>1/ How equal were hunter-gatherer societies? And why?</a:t>
            </a:r>
          </a:p>
        </p:txBody>
      </p:sp>
      <p:sp>
        <p:nvSpPr>
          <p:cNvPr id="6" name="Content Placeholder 5"/>
          <p:cNvSpPr>
            <a:spLocks noGrp="1"/>
          </p:cNvSpPr>
          <p:nvPr>
            <p:ph idx="1"/>
          </p:nvPr>
        </p:nvSpPr>
        <p:spPr>
          <a:xfrm>
            <a:off x="517793" y="1825624"/>
            <a:ext cx="11248221" cy="4707377"/>
          </a:xfrm>
        </p:spPr>
        <p:txBody>
          <a:bodyPr>
            <a:normAutofit/>
          </a:bodyPr>
          <a:lstStyle/>
          <a:p>
            <a:pPr marL="0" indent="0">
              <a:buNone/>
            </a:pPr>
            <a:r>
              <a:rPr lang="en-GB" b="1" dirty="0"/>
              <a:t>Weapons: a positive view</a:t>
            </a:r>
            <a:r>
              <a:rPr lang="en-GB" dirty="0"/>
              <a:t> </a:t>
            </a:r>
          </a:p>
          <a:p>
            <a:pPr marL="0" indent="0">
              <a:buNone/>
            </a:pPr>
            <a:r>
              <a:rPr lang="en-GB" dirty="0"/>
              <a:t>We now know that people who lived in hunter-gatherer societies needed equality and had to work together as groups to survive. The group sometimes threw out selfish people – they would find it difficult to survive if they did not find another group to join. </a:t>
            </a:r>
          </a:p>
          <a:p>
            <a:pPr marL="0" indent="0">
              <a:buNone/>
            </a:pPr>
            <a:r>
              <a:rPr lang="en-GB" dirty="0"/>
              <a:t>Most people now are afraid that other people will think they are selfish, and they are afraid that others will reject them. Because humans had to make tools, they had to develop an equal society. One group of tools were important here: weapons. If they didn’t have weapons, the largest and fittest people were in control. When they had weapons, even small people can kill.</a:t>
            </a:r>
          </a:p>
          <a:p>
            <a:endParaRPr lang="en-GB" dirty="0"/>
          </a:p>
        </p:txBody>
      </p:sp>
    </p:spTree>
    <p:extLst>
      <p:ext uri="{BB962C8B-B14F-4D97-AF65-F5344CB8AC3E}">
        <p14:creationId xmlns:p14="http://schemas.microsoft.com/office/powerpoint/2010/main" val="73798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2/ How equal were the Egyptians and the Indus Valley civilisations? How do we know?</a:t>
            </a:r>
          </a:p>
        </p:txBody>
      </p:sp>
      <p:sp>
        <p:nvSpPr>
          <p:cNvPr id="3" name="Content Placeholder 2"/>
          <p:cNvSpPr>
            <a:spLocks noGrp="1"/>
          </p:cNvSpPr>
          <p:nvPr>
            <p:ph idx="1"/>
          </p:nvPr>
        </p:nvSpPr>
        <p:spPr>
          <a:xfrm>
            <a:off x="385590" y="1825624"/>
            <a:ext cx="11424492" cy="4751445"/>
          </a:xfrm>
        </p:spPr>
        <p:txBody>
          <a:bodyPr>
            <a:normAutofit fontScale="92500"/>
          </a:bodyPr>
          <a:lstStyle/>
          <a:p>
            <a:pPr marL="0" indent="0">
              <a:buNone/>
            </a:pPr>
            <a:r>
              <a:rPr lang="en-GB" b="1" dirty="0"/>
              <a:t>Pyramids and other buildings with no purpose</a:t>
            </a:r>
          </a:p>
          <a:p>
            <a:pPr marL="0" indent="0">
              <a:buNone/>
            </a:pPr>
            <a:r>
              <a:rPr lang="en-GB" dirty="0"/>
              <a:t>Societies that are equal do not usually build buildings with no purpose. In the past, when people lived well, they did not leave so much behind – usually only bones and a few things they needed. A society that is sustainable does not leave much. For example, the Indus Valley civilization of the second and third centuries BCE: it was sustainable and did not leave any palaces. Why would people in an equal spend their life building very big monuments? Groups build monuments when they have workers they do not need for survival, and to show how important they are. If they feel important, they have a reason to control other groups. </a:t>
            </a:r>
          </a:p>
          <a:p>
            <a:pPr marL="0" indent="0">
              <a:buNone/>
            </a:pPr>
            <a:r>
              <a:rPr lang="en-GB" dirty="0"/>
              <a:t>Free people would not choose to build a pyramid. You have to make them slaves (physically, economically or emotionally) to make them build very big monuments that have no clear purpose.</a:t>
            </a:r>
          </a:p>
          <a:p>
            <a:endParaRPr lang="en-GB" dirty="0"/>
          </a:p>
        </p:txBody>
      </p:sp>
    </p:spTree>
    <p:extLst>
      <p:ext uri="{BB962C8B-B14F-4D97-AF65-F5344CB8AC3E}">
        <p14:creationId xmlns:p14="http://schemas.microsoft.com/office/powerpoint/2010/main" val="432674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 How equal were societies in the Roman Empire and in China? What is the proof?</a:t>
            </a:r>
          </a:p>
        </p:txBody>
      </p:sp>
      <p:sp>
        <p:nvSpPr>
          <p:cNvPr id="3" name="Content Placeholder 2"/>
          <p:cNvSpPr>
            <a:spLocks noGrp="1"/>
          </p:cNvSpPr>
          <p:nvPr>
            <p:ph idx="1"/>
          </p:nvPr>
        </p:nvSpPr>
        <p:spPr>
          <a:xfrm>
            <a:off x="396607" y="1825625"/>
            <a:ext cx="11391441" cy="4795512"/>
          </a:xfrm>
        </p:spPr>
        <p:txBody>
          <a:bodyPr>
            <a:normAutofit lnSpcReduction="10000"/>
          </a:bodyPr>
          <a:lstStyle/>
          <a:p>
            <a:pPr marL="0" indent="0">
              <a:buNone/>
            </a:pPr>
            <a:r>
              <a:rPr lang="en-GB" b="1" dirty="0"/>
              <a:t>What did the Romans do for us?</a:t>
            </a:r>
          </a:p>
          <a:p>
            <a:pPr marL="0" indent="0">
              <a:buNone/>
            </a:pPr>
            <a:r>
              <a:rPr lang="en-GB" dirty="0"/>
              <a:t>Most people think the Roman Empire had a good effect on civilization. But people have found bones that show that people in Roman colonies were shorter and not so healthy. This shows they suffered from disease and starvation. Also, they did not produce so much pottery in the parts of Europe with biggest Roman colonies – this shows they were not so creative. </a:t>
            </a:r>
          </a:p>
          <a:p>
            <a:pPr marL="0" indent="0">
              <a:buNone/>
            </a:pPr>
            <a:r>
              <a:rPr lang="en-GB" dirty="0"/>
              <a:t>They did not have so many new ideas in Europe and around the Mediterranean when the Roman Empire was in control. They brought new ideas from outside and did not create them. China was more equal and produced more variety of ideas: the wheelbarrow, printing, gunpowder, new religious beliefs (the East Asian or </a:t>
            </a:r>
            <a:r>
              <a:rPr lang="en-GB" dirty="0" err="1"/>
              <a:t>Taoic</a:t>
            </a:r>
            <a:r>
              <a:rPr lang="en-GB" dirty="0"/>
              <a:t> religions) and innovations in philosophy and ecology. </a:t>
            </a:r>
          </a:p>
          <a:p>
            <a:endParaRPr lang="en-GB" dirty="0"/>
          </a:p>
        </p:txBody>
      </p:sp>
    </p:spTree>
    <p:extLst>
      <p:ext uri="{BB962C8B-B14F-4D97-AF65-F5344CB8AC3E}">
        <p14:creationId xmlns:p14="http://schemas.microsoft.com/office/powerpoint/2010/main" val="8672794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TotalTime>
  <Words>1617</Words>
  <Application>Microsoft Office PowerPoint</Application>
  <PresentationFormat>Widescreen</PresentationFormat>
  <Paragraphs>92</Paragraphs>
  <Slides>15</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Equality in history</vt:lpstr>
      <vt:lpstr>This lesson:</vt:lpstr>
      <vt:lpstr>What do you know about world history? Discuss in groups</vt:lpstr>
      <vt:lpstr>Speaking:</vt:lpstr>
      <vt:lpstr>Historical time and years – match:</vt:lpstr>
      <vt:lpstr>Reading: now read to find out how equal people were in history:</vt:lpstr>
      <vt:lpstr>1/ How equal were hunter-gatherer societies? And why?</vt:lpstr>
      <vt:lpstr>2/ How equal were the Egyptians and the Indus Valley civilisations? How do we know?</vt:lpstr>
      <vt:lpstr>3/ How equal were societies in the Roman Empire and in China? What is the proof?</vt:lpstr>
      <vt:lpstr>4/ How equal were people in industrialisation? Why?</vt:lpstr>
      <vt:lpstr>5/ How equal were people in Victorian Britain during the British Empire? And how equal is capitalism? How do we know?</vt:lpstr>
      <vt:lpstr>Grammar: past simple</vt:lpstr>
      <vt:lpstr>Now find the mistakes with verbs and correct them :</vt:lpstr>
      <vt:lpstr>What about your country and other countries you know?</vt:lpstr>
      <vt:lpstr>Homework / follow-up:</vt:lpstr>
    </vt:vector>
  </TitlesOfParts>
  <Company>Greenwich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Equality in history</dc:title>
  <dc:creator>Linda Ruas</dc:creator>
  <cp:lastModifiedBy>Linda Ruas</cp:lastModifiedBy>
  <cp:revision>9</cp:revision>
  <dcterms:created xsi:type="dcterms:W3CDTF">2017-07-24T14:08:12Z</dcterms:created>
  <dcterms:modified xsi:type="dcterms:W3CDTF">2017-07-25T19:38:43Z</dcterms:modified>
</cp:coreProperties>
</file>